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85" r:id="rId2"/>
    <p:sldId id="394" r:id="rId3"/>
    <p:sldId id="395" r:id="rId4"/>
    <p:sldId id="396" r:id="rId5"/>
    <p:sldId id="398" r:id="rId6"/>
    <p:sldId id="397" r:id="rId7"/>
    <p:sldId id="399" r:id="rId8"/>
    <p:sldId id="420" r:id="rId9"/>
    <p:sldId id="421" r:id="rId10"/>
    <p:sldId id="401" r:id="rId11"/>
    <p:sldId id="422" r:id="rId12"/>
    <p:sldId id="423" r:id="rId13"/>
    <p:sldId id="412" r:id="rId14"/>
    <p:sldId id="402" r:id="rId15"/>
    <p:sldId id="424" r:id="rId16"/>
    <p:sldId id="425" r:id="rId17"/>
    <p:sldId id="426" r:id="rId18"/>
    <p:sldId id="408" r:id="rId19"/>
    <p:sldId id="407" r:id="rId20"/>
    <p:sldId id="406" r:id="rId21"/>
    <p:sldId id="409" r:id="rId22"/>
    <p:sldId id="411" r:id="rId23"/>
    <p:sldId id="427" r:id="rId24"/>
    <p:sldId id="428" r:id="rId25"/>
    <p:sldId id="438" r:id="rId26"/>
    <p:sldId id="439" r:id="rId27"/>
    <p:sldId id="435" r:id="rId28"/>
    <p:sldId id="433" r:id="rId29"/>
    <p:sldId id="434" r:id="rId30"/>
    <p:sldId id="393" r:id="rId31"/>
  </p:sldIdLst>
  <p:sldSz cx="12192000" cy="6858000"/>
  <p:notesSz cx="6724650" cy="97742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Gunnes" initials="N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77"/>
    <a:srgbClr val="004A93"/>
    <a:srgbClr val="AFCA0B"/>
    <a:srgbClr val="004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iddels stil 4 - aks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2" autoAdjust="0"/>
    <p:restoredTop sz="99695" autoAdjust="0"/>
  </p:normalViewPr>
  <p:slideViewPr>
    <p:cSldViewPr snapToGrid="0">
      <p:cViewPr varScale="1">
        <p:scale>
          <a:sx n="167" d="100"/>
          <a:sy n="167" d="100"/>
        </p:scale>
        <p:origin x="-1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76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="" xmlns:a16="http://schemas.microsoft.com/office/drawing/2014/main" id="{4E7D081D-00C4-4F27-9FB7-56F92581F7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="" xmlns:a16="http://schemas.microsoft.com/office/drawing/2014/main" id="{9BACA8F7-0286-4A69-9296-22043389E7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EF7D19B-ABB8-405D-A632-EBD6DB666D36}" type="datetimeFigureOut">
              <a:rPr lang="nb-NO" smtClean="0"/>
              <a:t>21.01.2021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="" xmlns:a16="http://schemas.microsoft.com/office/drawing/2014/main" id="{C6CA398D-6E38-4B3E-8448-CD13E404EC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="" xmlns:a16="http://schemas.microsoft.com/office/drawing/2014/main" id="{DF9B3648-8466-4A18-B775-5927BEB2B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B92817C7-0CD1-4AB6-A161-706ECA8E8A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9214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73FAAF9F-1699-E943-ACCE-9682E6851D55}" type="datetimeFigureOut">
              <a:rPr lang="nb-NO" smtClean="0"/>
              <a:t>21.01.2021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479F8C22-4B7E-C849-A7FA-08599E78BF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168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3FF05FE-4686-4401-8435-3184D20E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5DE55D9E-DCCB-4C6A-B993-B4E34064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8D73E658-A926-4C2C-98EE-AB70A1D0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="" xmlns:a16="http://schemas.microsoft.com/office/drawing/2014/main" id="{CFA45D2A-9AD5-4FA0-8B4D-3F277D66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4348607" cy="119438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2">
            <a:extLst>
              <a:ext uri="{FF2B5EF4-FFF2-40B4-BE49-F238E27FC236}">
                <a16:creationId xmlns="" xmlns:a16="http://schemas.microsoft.com/office/drawing/2014/main" id="{986C8ECE-38F8-4390-AC09-623FD14A3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6" y="2978331"/>
            <a:ext cx="4348606" cy="137742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CD529F53-5CF9-4D77-8899-65700A0566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1"/>
            <a:ext cx="6095999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185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303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0AA9C0BB-5039-4A1C-947B-6743E2CBA5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E30C9680-88E9-452A-BB51-C51AB99C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B3484A42-984E-4758-86EA-2B21CC09A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0385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659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3B4D85B6-5136-43C2-BCCA-FFE6137618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8CFEB4D9-AD72-4B60-95EB-31621B6E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D57DF29E-3BF1-4C83-88E7-8D3E0A617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1233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3167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03113684-BC8C-4B54-B1C4-2C234332B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2BE7DA01-5E20-41BD-826E-7F328002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A34D5D0D-229E-4AF7-928B-37C41B666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0000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0886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C4F0BCF0-D77D-4BAC-ACC6-E58E2771C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BA8BB17A-3886-437E-B029-FA39EB4C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FD7AEDA9-25F3-4EBC-AEFD-6D675442C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49582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5365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E431200A-E5F1-4F37-8164-2FFA693ECB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D5AB19BB-2DBF-4D3A-8459-E3D69AC6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75FB2E99-4EC2-4268-AB1B-CDAADA5B0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381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64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11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30BD98DE-0FE7-4EE7-BD09-E062E3DFF2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B23F4A9D-4298-4A99-BC78-A135ACB9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55F2F4FF-176B-4A6C-93AD-E9D9F50C6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4889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416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9F6BAA13-0830-4EAC-B836-D5C1707063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D51A3243-C799-46F9-AD23-9C216B88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27A667A7-0101-4FE5-B036-E06942A90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37825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="" xmlns:a16="http://schemas.microsoft.com/office/drawing/2014/main" id="{B7FA2FC1-303A-41AE-893E-D166CE77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="" xmlns:a16="http://schemas.microsoft.com/office/drawing/2014/main" id="{023F59A7-2729-4B8A-AAF9-7793D2677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4188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8672E4AF-E70B-4478-86F5-CE8AE7E854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E4FBBD37-7F67-4259-B493-0B636DB8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95BA5566-A5E0-4321-B599-BEB03BF1E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21315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="" xmlns:a16="http://schemas.microsoft.com/office/drawing/2014/main" id="{70DA433E-E19E-4759-8678-A4A2C1FD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="" xmlns:a16="http://schemas.microsoft.com/office/drawing/2014/main" id="{0C9783D8-1EF3-4B37-9ED6-215985DC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753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=""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4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="" xmlns:a16="http://schemas.microsoft.com/office/drawing/2014/main" id="{B49A3FFB-6076-1A41-984A-4C785448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innhold 2">
            <a:extLst>
              <a:ext uri="{FF2B5EF4-FFF2-40B4-BE49-F238E27FC236}">
                <a16:creationId xmlns="" xmlns:a16="http://schemas.microsoft.com/office/drawing/2014/main" id="{CD73630F-A3D6-904E-99E5-08307F87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893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=""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="" xmlns:a16="http://schemas.microsoft.com/office/drawing/2014/main" id="{4431F304-E76D-3146-964B-14DFE1E9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="" xmlns:a16="http://schemas.microsoft.com/office/drawing/2014/main" id="{4661CA4A-8E0E-8C49-BC3E-1A4B3C985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847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="" xmlns:a16="http://schemas.microsoft.com/office/drawing/2014/main" id="{0B3AA98A-AB8C-42AF-A30A-D209CA99F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0537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7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0072502-4E4A-449F-AA2C-76A83E5B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C68B7CF3-00A0-472B-8D13-4F9BD4116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="" xmlns:a16="http://schemas.microsoft.com/office/drawing/2014/main" id="{6C8E5455-3D59-4FA3-A1BA-DEA033D3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47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2FC42E7-C7B6-4BB1-8678-1916449E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="" xmlns:a16="http://schemas.microsoft.com/office/drawing/2014/main" id="{18FC5351-58AB-4694-B2C5-C21BBC38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="" xmlns:a16="http://schemas.microsoft.com/office/drawing/2014/main" id="{FD0D3338-C838-4294-B690-189DBEA7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="" xmlns:a16="http://schemas.microsoft.com/office/drawing/2014/main" id="{2A64C9D0-EBD5-4D33-BD7B-CCF2F5E1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3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="" xmlns:a16="http://schemas.microsoft.com/office/drawing/2014/main" id="{A03B7481-3688-4B04-B67E-23B7FD9F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="" xmlns:a16="http://schemas.microsoft.com/office/drawing/2014/main" id="{7F73DD26-4037-4A18-A05E-AA134B9D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="" xmlns:a16="http://schemas.microsoft.com/office/drawing/2014/main" id="{F496E061-70AD-45E6-B695-FC98F914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27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888D2398-FC0D-4E0C-B5AD-8C2E8FAF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C8449673-CC7C-4DA6-A417-52E1BA9E8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="" xmlns:a16="http://schemas.microsoft.com/office/drawing/2014/main" id="{A87EF4F6-FD80-4958-8E24-E370421914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355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="" xmlns:a16="http://schemas.microsoft.com/office/drawing/2014/main" id="{63F13CE7-7E72-49FD-9179-672195AA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31C6E529-3426-4CD8-8DE8-704A00260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D905DCFF-9452-43CA-A8F2-63B746EF6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3" y="6292742"/>
            <a:ext cx="1200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r>
              <a:rPr lang="en-US" smtClean="0"/>
              <a:t>01/21/2021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2F726A0-91AD-490D-8F7E-2F883D0BD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3500" y="6292742"/>
            <a:ext cx="6208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Lecture 1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76EDB195-5C8F-492E-BE84-4A9C1B3F7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4303" y="6292742"/>
            <a:ext cx="859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="" xmlns:a16="http://schemas.microsoft.com/office/drawing/2014/main" id="{7BE4884A-7C66-4471-9DC2-28A0785C029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486" y="6256460"/>
            <a:ext cx="474315" cy="416546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="" xmlns:a16="http://schemas.microsoft.com/office/drawing/2014/main" id="{62334063-BE89-470A-9647-0823B61089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5" y="6293084"/>
            <a:ext cx="163343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1" r:id="rId4"/>
    <p:sldLayoutId id="2147483672" r:id="rId5"/>
    <p:sldLayoutId id="2147483670" r:id="rId6"/>
    <p:sldLayoutId id="2147483654" r:id="rId7"/>
    <p:sldLayoutId id="2147483655" r:id="rId8"/>
    <p:sldLayoutId id="2147483651" r:id="rId9"/>
    <p:sldLayoutId id="2147483674" r:id="rId10"/>
    <p:sldLayoutId id="2147483660" r:id="rId11"/>
    <p:sldLayoutId id="2147483675" r:id="rId12"/>
    <p:sldLayoutId id="2147483661" r:id="rId13"/>
    <p:sldLayoutId id="2147483676" r:id="rId14"/>
    <p:sldLayoutId id="2147483673" r:id="rId15"/>
    <p:sldLayoutId id="2147483677" r:id="rId16"/>
    <p:sldLayoutId id="2147483664" r:id="rId17"/>
    <p:sldLayoutId id="2147483678" r:id="rId18"/>
    <p:sldLayoutId id="2147483665" r:id="rId19"/>
    <p:sldLayoutId id="2147483679" r:id="rId20"/>
    <p:sldLayoutId id="2147483666" r:id="rId21"/>
    <p:sldLayoutId id="2147483680" r:id="rId22"/>
    <p:sldLayoutId id="2147483667" r:id="rId23"/>
    <p:sldLayoutId id="2147483681" r:id="rId24"/>
    <p:sldLayoutId id="2147483668" r:id="rId25"/>
    <p:sldLayoutId id="2147483682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A9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.uio.no/imb/personer/vit/veierod/boker/epidemiologiske-og-kliniske-forskningsmetoder/datafiler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.uio.no/imb/forskning/publikasjoner/boker/2007/epidemiolgiske-kliniske-forskningsmetoder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Survival </a:t>
            </a:r>
            <a:r>
              <a:rPr lang="en-US" dirty="0" smtClean="0"/>
              <a:t>Analysis – Part 1</a:t>
            </a:r>
            <a:endParaRPr lang="en-US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Nina Gunnes</a:t>
            </a:r>
          </a:p>
          <a:p>
            <a:pPr marL="0" indent="0">
              <a:buNone/>
            </a:pPr>
            <a:r>
              <a:rPr lang="en-US" dirty="0" smtClean="0"/>
              <a:t>January 21, 2021</a:t>
            </a:r>
            <a:endParaRPr lang="en-US" dirty="0"/>
          </a:p>
        </p:txBody>
      </p:sp>
      <p:pic>
        <p:nvPicPr>
          <p:cNvPr id="7" name="Plassholder for bilde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" b="1463"/>
          <a:stretch>
            <a:fillRect/>
          </a:stretch>
        </p:blipFill>
        <p:spPr/>
      </p:pic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942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survival time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statistic for survival data</a:t>
            </a:r>
          </a:p>
          <a:p>
            <a:r>
              <a:rPr lang="en-US" dirty="0" smtClean="0"/>
              <a:t>Time at which at least 50% of the subjects have “died”</a:t>
            </a:r>
          </a:p>
          <a:p>
            <a:r>
              <a:rPr lang="en-US" dirty="0" smtClean="0"/>
              <a:t>Can be read from </a:t>
            </a:r>
            <a:r>
              <a:rPr lang="en-US" dirty="0"/>
              <a:t>the survival </a:t>
            </a:r>
            <a:r>
              <a:rPr lang="en-US" dirty="0" smtClean="0"/>
              <a:t>curve</a:t>
            </a:r>
          </a:p>
          <a:p>
            <a:pPr lvl="1"/>
            <a:r>
              <a:rPr lang="en-US" dirty="0" smtClean="0"/>
              <a:t>Drawing a straight horizontal line from the 0.5 (50%) mark on the </a:t>
            </a:r>
            <a:r>
              <a:rPr lang="en-US" i="1" dirty="0" smtClean="0"/>
              <a:t>y</a:t>
            </a:r>
            <a:r>
              <a:rPr lang="en-US" dirty="0" smtClean="0"/>
              <a:t> axis</a:t>
            </a:r>
          </a:p>
          <a:p>
            <a:pPr lvl="1"/>
            <a:r>
              <a:rPr lang="en-US" dirty="0" smtClean="0"/>
              <a:t>Finding the point on the </a:t>
            </a:r>
            <a:r>
              <a:rPr lang="en-US" i="1" dirty="0" smtClean="0"/>
              <a:t>x</a:t>
            </a:r>
            <a:r>
              <a:rPr lang="en-US" dirty="0" smtClean="0"/>
              <a:t> axis where the line crosses the survival curve</a:t>
            </a:r>
          </a:p>
          <a:p>
            <a:r>
              <a:rPr lang="en-US" dirty="0" smtClean="0"/>
              <a:t>Inspecting the survival curves for men and women</a:t>
            </a:r>
          </a:p>
          <a:p>
            <a:pPr lvl="1"/>
            <a:r>
              <a:rPr lang="en-US" dirty="0" smtClean="0"/>
              <a:t>Curve for women above curve for men</a:t>
            </a:r>
          </a:p>
          <a:p>
            <a:pPr lvl="1"/>
            <a:r>
              <a:rPr lang="en-US" dirty="0" smtClean="0"/>
              <a:t>Higher median survival time for women than for men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772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survival time, 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600" y="1825200"/>
            <a:ext cx="5490000" cy="3660001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11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600" y="1825200"/>
            <a:ext cx="5490000" cy="3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4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survival time, 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600" y="1825200"/>
            <a:ext cx="5490000" cy="3660001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12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600" y="1825200"/>
            <a:ext cx="5490000" cy="3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9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Kaplan-Meier plot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Survival </a:t>
            </a:r>
            <a:r>
              <a:rPr lang="en-US" dirty="0" smtClean="0"/>
              <a:t>curves constructed by using the Kaplan-Meier method</a:t>
            </a:r>
          </a:p>
          <a:p>
            <a:r>
              <a:rPr lang="en-US" dirty="0" smtClean="0"/>
              <a:t>Calculating the survival probability at each observed endpoint</a:t>
            </a:r>
          </a:p>
          <a:p>
            <a:r>
              <a:rPr lang="en-US" dirty="0" smtClean="0"/>
              <a:t>Considering an example of malignant melanoma</a:t>
            </a:r>
          </a:p>
          <a:p>
            <a:r>
              <a:rPr lang="en-US" dirty="0" smtClean="0"/>
              <a:t>Survival data on 16 patients who have undergone surgery</a:t>
            </a:r>
          </a:p>
          <a:p>
            <a:pPr lvl="1"/>
            <a:r>
              <a:rPr lang="en-US" dirty="0"/>
              <a:t>Observation time (i.e., time from surgery to death or censoring)</a:t>
            </a:r>
          </a:p>
          <a:p>
            <a:pPr lvl="1"/>
            <a:r>
              <a:rPr lang="en-US" dirty="0"/>
              <a:t>Status at the end of observation time: 1 – dead, 0 – alive (censored)</a:t>
            </a:r>
          </a:p>
          <a:p>
            <a:pPr lvl="1"/>
            <a:r>
              <a:rPr lang="en-US" dirty="0" smtClean="0"/>
              <a:t>Number of patients alive and under observation </a:t>
            </a:r>
            <a:r>
              <a:rPr lang="en-US" dirty="0" smtClean="0">
                <a:solidFill>
                  <a:srgbClr val="FF0000"/>
                </a:solidFill>
              </a:rPr>
              <a:t>right before</a:t>
            </a:r>
            <a:r>
              <a:rPr lang="en-US" dirty="0" smtClean="0"/>
              <a:t> observation time</a:t>
            </a:r>
          </a:p>
          <a:p>
            <a:pPr lvl="1"/>
            <a:r>
              <a:rPr lang="en-US" dirty="0"/>
              <a:t>Survival </a:t>
            </a:r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84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583064"/>
              </p:ext>
            </p:extLst>
          </p:nvPr>
        </p:nvGraphicFramePr>
        <p:xfrm>
          <a:off x="2520000" y="1800000"/>
          <a:ext cx="7200000" cy="36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/>
                <a:gridCol w="1800000"/>
                <a:gridCol w="1800000"/>
                <a:gridCol w="1800000"/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Observation time (in</a:t>
                      </a:r>
                      <a:r>
                        <a:rPr lang="en-US" sz="800" baseline="0" dirty="0" smtClean="0"/>
                        <a:t> years)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Status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Number alive and under observation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Survival probability</a:t>
                      </a:r>
                      <a:endParaRPr lang="en-US" sz="800" dirty="0"/>
                    </a:p>
                  </a:txBody>
                  <a:tcPr anchor="ctr"/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0.10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16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1.0</a:t>
                      </a:r>
                      <a:endParaRPr lang="en-US" sz="800" dirty="0"/>
                    </a:p>
                  </a:txBody>
                  <a:tcPr anchor="ctr"/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0.64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15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0.933</a:t>
                      </a:r>
                      <a:endParaRPr lang="en-US" sz="800" dirty="0"/>
                    </a:p>
                  </a:txBody>
                  <a:tcPr anchor="ctr"/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0.97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14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―</a:t>
                      </a:r>
                      <a:endParaRPr lang="en-US" sz="800" dirty="0"/>
                    </a:p>
                  </a:txBody>
                  <a:tcPr anchor="ctr"/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1.81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13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0.862</a:t>
                      </a:r>
                      <a:endParaRPr lang="en-US" sz="800" dirty="0"/>
                    </a:p>
                  </a:txBody>
                  <a:tcPr anchor="ctr"/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2.35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12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0.790</a:t>
                      </a:r>
                      <a:endParaRPr lang="en-US" sz="800" dirty="0"/>
                    </a:p>
                  </a:txBody>
                  <a:tcPr anchor="ctr"/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2.65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11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0.718</a:t>
                      </a:r>
                      <a:endParaRPr lang="en-US" sz="800" dirty="0"/>
                    </a:p>
                  </a:txBody>
                  <a:tcPr anchor="ctr"/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2.69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0.646</a:t>
                      </a:r>
                      <a:endParaRPr lang="en-US" sz="800" dirty="0"/>
                    </a:p>
                  </a:txBody>
                  <a:tcPr anchor="ctr"/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3.59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0.574</a:t>
                      </a:r>
                      <a:endParaRPr lang="en-US" sz="800" dirty="0"/>
                    </a:p>
                  </a:txBody>
                  <a:tcPr anchor="ctr"/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4.44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8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0.503</a:t>
                      </a:r>
                      <a:endParaRPr lang="en-US" sz="800" dirty="0"/>
                    </a:p>
                  </a:txBody>
                  <a:tcPr anchor="ctr"/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4.60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7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―</a:t>
                      </a:r>
                      <a:endParaRPr lang="en-US" sz="800" dirty="0"/>
                    </a:p>
                  </a:txBody>
                  <a:tcPr anchor="ctr"/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4.63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6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0.419</a:t>
                      </a:r>
                      <a:endParaRPr lang="en-US" sz="800" dirty="0"/>
                    </a:p>
                  </a:txBody>
                  <a:tcPr anchor="ctr"/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4.90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―</a:t>
                      </a:r>
                      <a:endParaRPr lang="en-US" sz="800" dirty="0"/>
                    </a:p>
                  </a:txBody>
                  <a:tcPr anchor="ctr"/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5.32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4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―</a:t>
                      </a:r>
                      <a:endParaRPr lang="en-US" sz="800" dirty="0"/>
                    </a:p>
                  </a:txBody>
                  <a:tcPr anchor="ctr"/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5.76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―</a:t>
                      </a:r>
                      <a:endParaRPr lang="en-US" sz="800" dirty="0"/>
                    </a:p>
                  </a:txBody>
                  <a:tcPr anchor="ctr"/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6.18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0.209</a:t>
                      </a:r>
                      <a:endParaRPr lang="en-US" sz="800" dirty="0"/>
                    </a:p>
                  </a:txBody>
                  <a:tcPr anchor="ctr"/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6.83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―</a:t>
                      </a:r>
                      <a:endParaRPr lang="en-US" sz="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ktangel 2"/>
          <p:cNvSpPr/>
          <p:nvPr/>
        </p:nvSpPr>
        <p:spPr>
          <a:xfrm>
            <a:off x="2520000" y="1800000"/>
            <a:ext cx="1800000" cy="367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ktangel 15"/>
          <p:cNvSpPr/>
          <p:nvPr/>
        </p:nvSpPr>
        <p:spPr>
          <a:xfrm>
            <a:off x="4320000" y="1800000"/>
            <a:ext cx="1800000" cy="367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ktangel 16"/>
          <p:cNvSpPr/>
          <p:nvPr/>
        </p:nvSpPr>
        <p:spPr>
          <a:xfrm>
            <a:off x="6120000" y="1800000"/>
            <a:ext cx="1800000" cy="367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ktangel 17"/>
          <p:cNvSpPr/>
          <p:nvPr/>
        </p:nvSpPr>
        <p:spPr>
          <a:xfrm>
            <a:off x="7920000" y="1800000"/>
            <a:ext cx="1800000" cy="367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Kaplan-Meier plot, cont.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14</a:t>
            </a:fld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2520000" y="2016000"/>
            <a:ext cx="7200000" cy="21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2520000" y="2448000"/>
            <a:ext cx="7200000" cy="21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2520000" y="3960000"/>
            <a:ext cx="7200000" cy="21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2520000" y="4392000"/>
            <a:ext cx="7200000" cy="21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ktangel 12"/>
          <p:cNvSpPr/>
          <p:nvPr/>
        </p:nvSpPr>
        <p:spPr>
          <a:xfrm>
            <a:off x="2520000" y="4608000"/>
            <a:ext cx="7200000" cy="21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ktangel 13"/>
          <p:cNvSpPr/>
          <p:nvPr/>
        </p:nvSpPr>
        <p:spPr>
          <a:xfrm>
            <a:off x="2520000" y="4824000"/>
            <a:ext cx="7200000" cy="21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ktangel 14"/>
          <p:cNvSpPr/>
          <p:nvPr/>
        </p:nvSpPr>
        <p:spPr>
          <a:xfrm>
            <a:off x="2520000" y="5256000"/>
            <a:ext cx="7200000" cy="21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kstSylinder 7"/>
          <p:cNvSpPr txBox="1"/>
          <p:nvPr/>
        </p:nvSpPr>
        <p:spPr>
          <a:xfrm>
            <a:off x="4680000" y="5472000"/>
            <a:ext cx="2880000" cy="36000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 smtClean="0"/>
              <a:t>Based on Table 13.1 in Aalen et al. (2006)</a:t>
            </a:r>
            <a:endParaRPr lang="en-US" sz="1200" b="0" dirty="0" smtClean="0"/>
          </a:p>
        </p:txBody>
      </p:sp>
      <p:sp>
        <p:nvSpPr>
          <p:cNvPr id="19" name="Rektangel 18"/>
          <p:cNvSpPr/>
          <p:nvPr/>
        </p:nvSpPr>
        <p:spPr>
          <a:xfrm>
            <a:off x="2520000" y="4176000"/>
            <a:ext cx="7200000" cy="21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8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Kaplan-Meier plot,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Survival curve starting at 1 at time 0</a:t>
                </a:r>
              </a:p>
              <a:p>
                <a:pPr lvl="1"/>
                <a:r>
                  <a:rPr lang="en-US" dirty="0" smtClean="0"/>
                  <a:t>Survival curve remaining constant until first death</a:t>
                </a:r>
              </a:p>
              <a:p>
                <a:r>
                  <a:rPr lang="en-US" dirty="0" smtClean="0"/>
                  <a:t>First death at 0.64 years</a:t>
                </a:r>
              </a:p>
              <a:p>
                <a:pPr lvl="1"/>
                <a:r>
                  <a:rPr lang="en-US" dirty="0" smtClean="0"/>
                  <a:t>One patient censored at 0.10 years</a:t>
                </a:r>
              </a:p>
              <a:p>
                <a:pPr lvl="1"/>
                <a:r>
                  <a:rPr lang="en-US" dirty="0" smtClean="0"/>
                  <a:t>15 patients alive and still under observation right before 0.64 years</a:t>
                </a:r>
              </a:p>
              <a:p>
                <a:r>
                  <a:rPr lang="en-US" dirty="0" smtClean="0"/>
                  <a:t>Calculating the probability of surviving 0.64 years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1−</m:t>
                    </m:r>
                    <m:f>
                      <m:fPr>
                        <m:ctrlPr>
                          <a:rPr lang="nb-NO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15</m:t>
                        </m:r>
                      </m:den>
                    </m:f>
                    <m:r>
                      <a:rPr lang="nb-NO" b="0" i="1" smtClean="0">
                        <a:latin typeface="Cambria Math"/>
                      </a:rPr>
                      <m:t>=0.933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Survival curve dropping to 0.933 and remaining constant until next death</a:t>
                </a:r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b="-1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15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2106000" y="4464000"/>
            <a:ext cx="342000" cy="57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1584000" y="4464000"/>
            <a:ext cx="864000" cy="57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1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Kaplan-Meier plot,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Next death at 1.81 years</a:t>
                </a:r>
              </a:p>
              <a:p>
                <a:pPr lvl="1"/>
                <a:r>
                  <a:rPr lang="en-US" dirty="0" smtClean="0"/>
                  <a:t>One patient censored at 0.97 years</a:t>
                </a:r>
              </a:p>
              <a:p>
                <a:pPr lvl="1"/>
                <a:r>
                  <a:rPr lang="en-US" dirty="0" smtClean="0"/>
                  <a:t>13 patients alive and still under observation right before 1.81 years</a:t>
                </a:r>
              </a:p>
              <a:p>
                <a:r>
                  <a:rPr lang="en-US" dirty="0" smtClean="0"/>
                  <a:t>Calculating the probability of surviving 1.81 years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nb-NO" b="0" i="1" smtClean="0">
                                <a:latin typeface="Cambria Math"/>
                              </a:rPr>
                              <m:t>15</m:t>
                            </m:r>
                          </m:den>
                        </m:f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nb-NO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13</m:t>
                            </m:r>
                          </m:den>
                        </m:f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=0.933×0.923=0.862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Survival curve dropping to 0.862 and remaining constant until next death</a:t>
                </a:r>
              </a:p>
              <a:p>
                <a:r>
                  <a:rPr lang="en-US" dirty="0" smtClean="0"/>
                  <a:t>Next death at 2.35 years</a:t>
                </a:r>
              </a:p>
              <a:p>
                <a:pPr lvl="1"/>
                <a:r>
                  <a:rPr lang="en-US" dirty="0" smtClean="0"/>
                  <a:t>12 patients alive and still under observation right before 2.35 years</a:t>
                </a:r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b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16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2250000" y="3582000"/>
            <a:ext cx="342000" cy="57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1728000" y="3582000"/>
            <a:ext cx="864000" cy="57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3690000" y="3582000"/>
            <a:ext cx="342000" cy="57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3168000" y="3582000"/>
            <a:ext cx="864000" cy="57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Kaplan-Meier plot,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Calculating the probability of surviving 2.35 years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nb-NO" b="0" i="1" smtClean="0">
                                <a:latin typeface="Cambria Math"/>
                              </a:rPr>
                              <m:t>15</m:t>
                            </m:r>
                          </m:den>
                        </m:f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nb-NO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13</m:t>
                            </m:r>
                          </m:den>
                        </m:f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nb-NO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12</m:t>
                            </m:r>
                          </m:den>
                        </m:f>
                      </m:e>
                    </m:d>
                    <m:r>
                      <a:rPr lang="nb-NO" b="0" i="1" smtClean="0">
                        <a:latin typeface="Cambria Math"/>
                        <a:ea typeface="Cambria Math"/>
                      </a:rPr>
                      <m:t>=0.933×0.923×0.917=0.790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Survival curve dropping to 0.790 and remaining constant until next death</a:t>
                </a:r>
              </a:p>
              <a:p>
                <a:r>
                  <a:rPr lang="en-US" dirty="0" smtClean="0"/>
                  <a:t>…</a:t>
                </a:r>
              </a:p>
              <a:p>
                <a:r>
                  <a:rPr lang="en-US" dirty="0" smtClean="0"/>
                  <a:t>Survival curve dropping at each death</a:t>
                </a:r>
              </a:p>
              <a:p>
                <a:pPr lvl="1"/>
                <a:r>
                  <a:rPr lang="en-US" dirty="0" smtClean="0"/>
                  <a:t>Remaining constant between two subsequent deaths</a:t>
                </a:r>
              </a:p>
              <a:p>
                <a:pPr lvl="1"/>
                <a:r>
                  <a:rPr lang="en-US" dirty="0" smtClean="0"/>
                  <a:t>Censoring only affecting the number alive and still under observation</a:t>
                </a:r>
              </a:p>
              <a:p>
                <a:pPr lvl="1"/>
                <a:r>
                  <a:rPr lang="en-US" dirty="0" smtClean="0"/>
                  <a:t>Eventually dropping to 0 if last observation is a death (not a censoring)</a:t>
                </a:r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b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17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2250000" y="2286000"/>
            <a:ext cx="342000" cy="57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1728000" y="2286000"/>
            <a:ext cx="864000" cy="57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3690000" y="2286000"/>
            <a:ext cx="342000" cy="57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3168000" y="2286000"/>
            <a:ext cx="864000" cy="57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5130000" y="2286000"/>
            <a:ext cx="342000" cy="57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4608000" y="2286000"/>
            <a:ext cx="864000" cy="57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7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Kaplan-Meier plot, cont.</a:t>
            </a:r>
            <a:endParaRPr lang="en-US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20" y="1825625"/>
            <a:ext cx="5165760" cy="3660775"/>
          </a:xfrm>
        </p:spPr>
      </p:pic>
      <p:pic>
        <p:nvPicPr>
          <p:cNvPr id="9" name="Plassholder for innhold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120" y="1825625"/>
            <a:ext cx="5165760" cy="3660775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18</a:t>
            </a:fld>
            <a:endParaRPr lang="nb-NO"/>
          </a:p>
        </p:txBody>
      </p:sp>
      <p:sp>
        <p:nvSpPr>
          <p:cNvPr id="3" name="Rektangel 2"/>
          <p:cNvSpPr/>
          <p:nvPr/>
        </p:nvSpPr>
        <p:spPr>
          <a:xfrm>
            <a:off x="972000" y="1800000"/>
            <a:ext cx="324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6300000" y="1800000"/>
            <a:ext cx="2646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8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Kaplan-Meier </a:t>
            </a:r>
            <a:r>
              <a:rPr lang="en-US" dirty="0" smtClean="0"/>
              <a:t>plot, cont.</a:t>
            </a:r>
            <a:endParaRPr lang="en-US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20" y="1825625"/>
            <a:ext cx="5165760" cy="3660775"/>
          </a:xfrm>
        </p:spPr>
      </p:pic>
      <p:pic>
        <p:nvPicPr>
          <p:cNvPr id="9" name="Plassholder for innhold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17" y="1825625"/>
            <a:ext cx="5033565" cy="3660775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19</a:t>
            </a:fld>
            <a:endParaRPr lang="nb-NO"/>
          </a:p>
        </p:txBody>
      </p:sp>
      <p:sp>
        <p:nvSpPr>
          <p:cNvPr id="3" name="Ellipse 2"/>
          <p:cNvSpPr>
            <a:spLocks noChangeAspect="1"/>
          </p:cNvSpPr>
          <p:nvPr/>
        </p:nvSpPr>
        <p:spPr>
          <a:xfrm>
            <a:off x="9162000" y="3744000"/>
            <a:ext cx="144000" cy="144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Ellipse 9"/>
          <p:cNvSpPr>
            <a:spLocks noChangeAspect="1"/>
          </p:cNvSpPr>
          <p:nvPr/>
        </p:nvSpPr>
        <p:spPr>
          <a:xfrm>
            <a:off x="9054000" y="3528000"/>
            <a:ext cx="144000" cy="144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1" name="Rett pil 10"/>
          <p:cNvCxnSpPr>
            <a:stCxn id="3" idx="4"/>
          </p:cNvCxnSpPr>
          <p:nvPr/>
        </p:nvCxnSpPr>
        <p:spPr>
          <a:xfrm>
            <a:off x="9234000" y="3888000"/>
            <a:ext cx="0" cy="1080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 13"/>
          <p:cNvCxnSpPr>
            <a:stCxn id="10" idx="4"/>
          </p:cNvCxnSpPr>
          <p:nvPr/>
        </p:nvCxnSpPr>
        <p:spPr>
          <a:xfrm>
            <a:off x="9126000" y="3672000"/>
            <a:ext cx="0" cy="1296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972000" y="1800000"/>
            <a:ext cx="4788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8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 time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from a </a:t>
            </a:r>
            <a:r>
              <a:rPr lang="en-US" dirty="0" smtClean="0">
                <a:solidFill>
                  <a:srgbClr val="FF0000"/>
                </a:solidFill>
              </a:rPr>
              <a:t>starting point</a:t>
            </a:r>
            <a:r>
              <a:rPr lang="en-US" dirty="0" smtClean="0"/>
              <a:t> until an </a:t>
            </a:r>
            <a:r>
              <a:rPr lang="en-US" dirty="0" smtClean="0">
                <a:solidFill>
                  <a:srgbClr val="FF0000"/>
                </a:solidFill>
              </a:rPr>
              <a:t>event of interest</a:t>
            </a:r>
            <a:r>
              <a:rPr lang="en-US" dirty="0" smtClean="0"/>
              <a:t> occurs</a:t>
            </a:r>
          </a:p>
          <a:p>
            <a:pPr lvl="1"/>
            <a:r>
              <a:rPr lang="en-US" dirty="0" smtClean="0"/>
              <a:t>Time from birth to death</a:t>
            </a:r>
          </a:p>
          <a:p>
            <a:pPr lvl="1"/>
            <a:r>
              <a:rPr lang="en-US" dirty="0" smtClean="0"/>
              <a:t>Duration of marriage</a:t>
            </a:r>
          </a:p>
          <a:p>
            <a:pPr lvl="1"/>
            <a:r>
              <a:rPr lang="en-US" dirty="0" smtClean="0"/>
              <a:t>Time from treatment to relapse of a specific disease</a:t>
            </a:r>
          </a:p>
          <a:p>
            <a:r>
              <a:rPr lang="en-US" dirty="0"/>
              <a:t>Starting point sometimes </a:t>
            </a:r>
            <a:r>
              <a:rPr lang="en-US" dirty="0" smtClean="0"/>
              <a:t>harder </a:t>
            </a:r>
            <a:r>
              <a:rPr lang="en-US" dirty="0"/>
              <a:t>to define than endpoint</a:t>
            </a:r>
          </a:p>
          <a:p>
            <a:pPr lvl="1"/>
            <a:r>
              <a:rPr lang="en-US" dirty="0"/>
              <a:t>When is the actual onset of a disease? Using time of diagnosis instead?</a:t>
            </a:r>
            <a:endParaRPr lang="en-US" dirty="0" smtClean="0"/>
          </a:p>
          <a:p>
            <a:r>
              <a:rPr lang="en-US" dirty="0" smtClean="0"/>
              <a:t>Endpoint not necessarily something negative, such as illness or death</a:t>
            </a:r>
          </a:p>
          <a:p>
            <a:pPr lvl="1"/>
            <a:r>
              <a:rPr lang="en-US" dirty="0" smtClean="0"/>
              <a:t>Can be, e.g., recovery from a disease or spontaneous vaginal delivery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115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Kaplan-Meier plot, cont.</a:t>
            </a:r>
            <a:endParaRPr lang="en-US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20" y="1825625"/>
            <a:ext cx="5165760" cy="3660775"/>
          </a:xfrm>
        </p:spPr>
      </p:pic>
      <p:pic>
        <p:nvPicPr>
          <p:cNvPr id="9" name="Plassholder for innhold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17" y="1825625"/>
            <a:ext cx="5033565" cy="3660775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20</a:t>
            </a:fld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972000" y="1800000"/>
            <a:ext cx="2088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1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Kaplan-Meier plot, cont.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some assumptions</a:t>
            </a:r>
          </a:p>
          <a:p>
            <a:pPr lvl="1"/>
            <a:r>
              <a:rPr lang="en-US" dirty="0" smtClean="0"/>
              <a:t>Independent survival times</a:t>
            </a:r>
          </a:p>
          <a:p>
            <a:pPr lvl="1"/>
            <a:r>
              <a:rPr lang="en-US" dirty="0" smtClean="0"/>
              <a:t>Starting point and endpoint clearly defined and not changing during the study</a:t>
            </a:r>
          </a:p>
          <a:p>
            <a:pPr lvl="1"/>
            <a:r>
              <a:rPr lang="en-US" dirty="0" smtClean="0"/>
              <a:t>Life expectancy not changing too much during the study</a:t>
            </a:r>
          </a:p>
          <a:p>
            <a:pPr lvl="1"/>
            <a:r>
              <a:rPr lang="en-US" dirty="0" smtClean="0"/>
              <a:t>Censoring and endpoint independent of each other</a:t>
            </a:r>
          </a:p>
          <a:p>
            <a:r>
              <a:rPr lang="en-US" smtClean="0"/>
              <a:t>Dependent censoring </a:t>
            </a:r>
            <a:r>
              <a:rPr lang="en-US" dirty="0" smtClean="0"/>
              <a:t>if censoring depends on </a:t>
            </a:r>
            <a:r>
              <a:rPr lang="en-US" smtClean="0"/>
              <a:t>survival time</a:t>
            </a:r>
            <a:endParaRPr lang="en-US" dirty="0" smtClean="0"/>
          </a:p>
          <a:p>
            <a:pPr lvl="1"/>
            <a:r>
              <a:rPr lang="en-US" dirty="0" smtClean="0"/>
              <a:t>Illustrated by studying how long you can ride a carousel without throwing up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572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Log-rank </a:t>
            </a:r>
            <a:r>
              <a:rPr lang="en-US" dirty="0" smtClean="0"/>
              <a:t>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Based on the Kaplan-Meier method</a:t>
                </a:r>
              </a:p>
              <a:p>
                <a:r>
                  <a:rPr lang="en-US" dirty="0" smtClean="0"/>
                  <a:t>Used to comparing survival time in two groups</a:t>
                </a:r>
              </a:p>
              <a:p>
                <a:pPr lvl="1"/>
                <a:r>
                  <a:rPr lang="en-US" dirty="0" smtClean="0"/>
                  <a:t>Treatment with a drug vs. placebo</a:t>
                </a:r>
              </a:p>
              <a:p>
                <a:pPr lvl="1"/>
                <a:r>
                  <a:rPr lang="en-US" dirty="0" smtClean="0"/>
                  <a:t>Tumor thickness in two categories</a:t>
                </a:r>
              </a:p>
              <a:p>
                <a:r>
                  <a:rPr lang="en-US" dirty="0" smtClean="0"/>
                  <a:t>Null hypothesis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 difference</a:t>
                </a:r>
                <a:r>
                  <a:rPr lang="en-US" dirty="0" smtClean="0"/>
                  <a:t> in survival between the groups</a:t>
                </a:r>
              </a:p>
              <a:p>
                <a:r>
                  <a:rPr lang="en-US" dirty="0"/>
                  <a:t>Counting </a:t>
                </a:r>
                <a:r>
                  <a:rPr lang="en-US" dirty="0" smtClean="0"/>
                  <a:t>numbers of subjects at </a:t>
                </a:r>
                <a:r>
                  <a:rPr lang="en-US" dirty="0"/>
                  <a:t>each </a:t>
                </a:r>
                <a:r>
                  <a:rPr lang="en-US" dirty="0" smtClean="0"/>
                  <a:t>time of “death”</a:t>
                </a:r>
              </a:p>
              <a:p>
                <a:pPr lvl="1"/>
                <a:r>
                  <a:rPr lang="en-US" dirty="0"/>
                  <a:t>Number still “alive” and under observation right before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Number of “deaths”: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b="-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22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8532000" y="4608000"/>
            <a:ext cx="1296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4212000" y="5004000"/>
            <a:ext cx="1296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3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Log-rank test,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Calculating total numbers of subjects at each time of “death”</a:t>
                </a:r>
              </a:p>
              <a:p>
                <a:pPr lvl="1"/>
                <a:r>
                  <a:rPr lang="en-US" dirty="0" smtClean="0"/>
                  <a:t>Total number still at risk: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𝑛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nb-NO" b="0" dirty="0" smtClean="0"/>
              </a:p>
              <a:p>
                <a:pPr lvl="1"/>
                <a:r>
                  <a:rPr lang="en-US" dirty="0"/>
                  <a:t>Total number of </a:t>
                </a:r>
                <a:r>
                  <a:rPr lang="en-US" dirty="0" smtClean="0"/>
                  <a:t>“deaths”: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𝑑</m:t>
                    </m:r>
                    <m:r>
                      <a:rPr lang="nb-NO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Calculating expected numbers of “deaths” at each time of “death”</a:t>
                </a:r>
              </a:p>
              <a:p>
                <a:pPr lvl="1"/>
                <a:r>
                  <a:rPr lang="en-US" dirty="0" smtClean="0"/>
                  <a:t>Under the null hypothesis: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type m:val="lin"/>
                        <m:ctrlPr>
                          <a:rPr lang="nb-NO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nb-NO" i="1">
                            <a:latin typeface="Cambria Math"/>
                            <a:ea typeface="Cambria Math"/>
                          </a:rPr>
                          <m:t>𝑑</m:t>
                        </m:r>
                      </m:num>
                      <m:den>
                        <m:r>
                          <a:rPr lang="nb-NO" i="1">
                            <a:latin typeface="Cambria Math"/>
                            <a:ea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nb-NO" i="1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type m:val="lin"/>
                        <m:ctrlPr>
                          <a:rPr lang="nb-NO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nb-NO" i="1">
                            <a:latin typeface="Cambria Math"/>
                            <a:ea typeface="Cambria Math"/>
                          </a:rPr>
                          <m:t>𝑑</m:t>
                        </m:r>
                      </m:num>
                      <m:den>
                        <m:r>
                          <a:rPr lang="nb-NO" i="1">
                            <a:latin typeface="Cambria Math"/>
                            <a:ea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/>
                  <a:t>Finding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total</a:t>
                </a:r>
                <a:r>
                  <a:rPr lang="en-US" dirty="0" smtClean="0"/>
                  <a:t> </a:t>
                </a:r>
                <a:r>
                  <a:rPr lang="en-US" dirty="0"/>
                  <a:t>observed and expected number of </a:t>
                </a:r>
                <a:r>
                  <a:rPr lang="en-US" dirty="0" smtClean="0"/>
                  <a:t>deaths for all times</a:t>
                </a:r>
                <a:endParaRPr lang="en-US" dirty="0"/>
              </a:p>
              <a:p>
                <a:pPr lvl="1"/>
                <a:r>
                  <a:rPr lang="en-US" dirty="0"/>
                  <a:t>Observed number of deaths: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nb-NO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nb-NO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Expected number of deaths: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nb-NO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nb-NO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nary>
                  </m:oMath>
                </a14:m>
                <a:endParaRPr lang="nb-NO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b="-19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23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80000" y="2286000"/>
            <a:ext cx="1620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4842000" y="2682000"/>
            <a:ext cx="1620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4914000" y="3582000"/>
            <a:ext cx="1944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7398000" y="3582000"/>
            <a:ext cx="1944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5184000" y="4482000"/>
            <a:ext cx="1368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7110000" y="4482000"/>
            <a:ext cx="1368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ktangel 12"/>
          <p:cNvSpPr/>
          <p:nvPr/>
        </p:nvSpPr>
        <p:spPr>
          <a:xfrm>
            <a:off x="5148000" y="4878000"/>
            <a:ext cx="1296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ktangel 13"/>
          <p:cNvSpPr/>
          <p:nvPr/>
        </p:nvSpPr>
        <p:spPr>
          <a:xfrm>
            <a:off x="7002000" y="4878000"/>
            <a:ext cx="1296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8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Log-rank test,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Calculating test statistic: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nb-NO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nb-NO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Approximately chi-square distributed with 1 degree of freedom</a:t>
                </a:r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24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80000" y="1836000"/>
            <a:ext cx="1224000" cy="73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6246000" y="1836000"/>
            <a:ext cx="1224000" cy="73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1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Primary </a:t>
            </a:r>
            <a:r>
              <a:rPr lang="en-US" smtClean="0"/>
              <a:t>biliary cirrhosis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Considering data from a study on primary biliary cirrhosis</a:t>
            </a:r>
          </a:p>
          <a:p>
            <a:r>
              <a:rPr lang="en-US" dirty="0" smtClean="0"/>
              <a:t>312 patients diagnosed with cirrhosis</a:t>
            </a:r>
          </a:p>
          <a:p>
            <a:pPr lvl="1"/>
            <a:r>
              <a:rPr lang="en-US" dirty="0" smtClean="0"/>
              <a:t>Referral to Mayo Clinic between January 1974 and May 1984</a:t>
            </a:r>
          </a:p>
          <a:p>
            <a:r>
              <a:rPr lang="en-US" dirty="0" smtClean="0"/>
              <a:t>Patients randomized to one of two groups</a:t>
            </a:r>
          </a:p>
          <a:p>
            <a:pPr lvl="1"/>
            <a:r>
              <a:rPr lang="en-US" dirty="0" smtClean="0"/>
              <a:t>DPCA (D-</a:t>
            </a:r>
            <a:r>
              <a:rPr lang="en-US" dirty="0" err="1" smtClean="0"/>
              <a:t>penicillamine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Placebo</a:t>
            </a:r>
          </a:p>
          <a:p>
            <a:r>
              <a:rPr lang="en-US" dirty="0" smtClean="0"/>
              <a:t>Patients followed until death or censoring</a:t>
            </a:r>
          </a:p>
          <a:p>
            <a:pPr lvl="1"/>
            <a:r>
              <a:rPr lang="en-US" dirty="0" smtClean="0"/>
              <a:t>End of follow-up in July 1986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968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Primary biliary cirrhosis, cont.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125 patients dead by the end of follow-up</a:t>
            </a:r>
          </a:p>
          <a:p>
            <a:pPr lvl="1"/>
            <a:r>
              <a:rPr lang="en-US" dirty="0" smtClean="0"/>
              <a:t>65 patients in the DPCA group</a:t>
            </a:r>
          </a:p>
          <a:p>
            <a:pPr lvl="1"/>
            <a:r>
              <a:rPr lang="en-US" dirty="0" smtClean="0"/>
              <a:t>60 patients in the placebo group</a:t>
            </a:r>
          </a:p>
          <a:p>
            <a:r>
              <a:rPr lang="en-US" dirty="0" smtClean="0"/>
              <a:t>Study described in Chapter 3 of the book by Laake et al. (2007)</a:t>
            </a:r>
          </a:p>
          <a:p>
            <a:r>
              <a:rPr lang="en-US" dirty="0"/>
              <a:t>Data available at </a:t>
            </a:r>
            <a:r>
              <a:rPr lang="en-US" dirty="0">
                <a:hlinkClick r:id="rId2"/>
              </a:rPr>
              <a:t>https://www.med.uio.no/imb/personer/vit/veierod/boker/epidemiologiske-og-kliniske-forskningsmetoder/datafiler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132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Primary biliary cirrhosis, cont.</a:t>
            </a:r>
            <a:endParaRPr lang="en-US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76041"/>
            <a:ext cx="5181600" cy="3359943"/>
          </a:xfrm>
        </p:spPr>
      </p:pic>
      <p:pic>
        <p:nvPicPr>
          <p:cNvPr id="9" name="Plassholder for innhold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76041"/>
            <a:ext cx="5181600" cy="3359943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27</a:t>
            </a:fld>
            <a:endParaRPr lang="nb-NO"/>
          </a:p>
        </p:txBody>
      </p:sp>
      <p:sp>
        <p:nvSpPr>
          <p:cNvPr id="3" name="Rektangel 2"/>
          <p:cNvSpPr/>
          <p:nvPr/>
        </p:nvSpPr>
        <p:spPr>
          <a:xfrm>
            <a:off x="954000" y="1944000"/>
            <a:ext cx="864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6300000" y="1944000"/>
            <a:ext cx="2052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0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Primary biliary cirrhosis, 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17" y="1825625"/>
            <a:ext cx="5033565" cy="3660775"/>
          </a:xfrm>
          <a:ln>
            <a:solidFill>
              <a:schemeClr val="accent1"/>
            </a:solidFill>
          </a:ln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94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Primary biliary cirrhosis, 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34" y="2084168"/>
            <a:ext cx="3810532" cy="3143689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29</a:t>
            </a:fld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4320000" y="2070000"/>
            <a:ext cx="2088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5328000" y="4986000"/>
            <a:ext cx="1584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7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 time, cont.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always referring to survival in a traditional sense</a:t>
            </a:r>
          </a:p>
          <a:p>
            <a:r>
              <a:rPr lang="en-US" dirty="0" smtClean="0"/>
              <a:t>Also </a:t>
            </a:r>
            <a:r>
              <a:rPr lang="en-US" dirty="0"/>
              <a:t>known as </a:t>
            </a:r>
            <a:r>
              <a:rPr lang="en-US" dirty="0">
                <a:solidFill>
                  <a:srgbClr val="FF0000"/>
                </a:solidFill>
              </a:rPr>
              <a:t>time-to-event</a:t>
            </a:r>
            <a:r>
              <a:rPr lang="en-US" dirty="0"/>
              <a:t> data</a:t>
            </a:r>
          </a:p>
          <a:p>
            <a:r>
              <a:rPr lang="en-US" dirty="0" smtClean="0"/>
              <a:t>Rarely useful to calculate mean survival time</a:t>
            </a:r>
          </a:p>
          <a:p>
            <a:pPr lvl="1"/>
            <a:r>
              <a:rPr lang="en-US" dirty="0" smtClean="0"/>
              <a:t>Requires that endpoint actually occurs and is observed for all subjects</a:t>
            </a:r>
          </a:p>
          <a:p>
            <a:pPr lvl="1"/>
            <a:r>
              <a:rPr lang="en-US" dirty="0" smtClean="0"/>
              <a:t>Survival data rarely normally distributed</a:t>
            </a:r>
          </a:p>
          <a:p>
            <a:r>
              <a:rPr lang="en-US" dirty="0" smtClean="0"/>
              <a:t>Survival data analyzed by using special methods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819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Aalen OO, </a:t>
            </a:r>
            <a:r>
              <a:rPr lang="en-US" dirty="0" err="1" smtClean="0"/>
              <a:t>Frigessi</a:t>
            </a:r>
            <a:r>
              <a:rPr lang="en-US" dirty="0" smtClean="0"/>
              <a:t> A, </a:t>
            </a:r>
            <a:r>
              <a:rPr lang="en-US" dirty="0" err="1" smtClean="0"/>
              <a:t>Moger</a:t>
            </a:r>
            <a:r>
              <a:rPr lang="en-US" dirty="0" smtClean="0"/>
              <a:t> TA, </a:t>
            </a:r>
            <a:r>
              <a:rPr lang="en-US" dirty="0" err="1" smtClean="0"/>
              <a:t>Scheel</a:t>
            </a:r>
            <a:r>
              <a:rPr lang="en-US" dirty="0" smtClean="0"/>
              <a:t> I, Skovlund E, Veierød MB. </a:t>
            </a:r>
            <a:r>
              <a:rPr lang="en-US" i="1" dirty="0" err="1" smtClean="0"/>
              <a:t>Statistiske</a:t>
            </a:r>
            <a:r>
              <a:rPr lang="en-US" i="1" dirty="0" smtClean="0"/>
              <a:t> </a:t>
            </a:r>
            <a:r>
              <a:rPr lang="en-US" i="1" dirty="0" err="1" smtClean="0"/>
              <a:t>metoder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 smtClean="0"/>
              <a:t>medisin</a:t>
            </a:r>
            <a:r>
              <a:rPr lang="en-US" i="1" dirty="0" smtClean="0"/>
              <a:t> </a:t>
            </a:r>
            <a:r>
              <a:rPr lang="en-US" i="1" dirty="0" err="1" smtClean="0"/>
              <a:t>og</a:t>
            </a:r>
            <a:r>
              <a:rPr lang="en-US" i="1" dirty="0" smtClean="0"/>
              <a:t> </a:t>
            </a:r>
            <a:r>
              <a:rPr lang="en-US" i="1" dirty="0" err="1" smtClean="0"/>
              <a:t>helsefag</a:t>
            </a:r>
            <a:r>
              <a:rPr lang="en-US" dirty="0" smtClean="0"/>
              <a:t>. Oslo: </a:t>
            </a:r>
            <a:r>
              <a:rPr lang="en-US" dirty="0" err="1" smtClean="0"/>
              <a:t>Gyldendal</a:t>
            </a:r>
            <a:r>
              <a:rPr lang="en-US" dirty="0" smtClean="0"/>
              <a:t> </a:t>
            </a:r>
            <a:r>
              <a:rPr lang="en-US" dirty="0" err="1" smtClean="0"/>
              <a:t>akademisk</a:t>
            </a:r>
            <a:r>
              <a:rPr lang="en-US" dirty="0" smtClean="0"/>
              <a:t>; </a:t>
            </a:r>
            <a:r>
              <a:rPr lang="en-US" dirty="0"/>
              <a:t>2006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Laake </a:t>
            </a:r>
            <a:r>
              <a:rPr lang="en-US" dirty="0"/>
              <a:t>P, </a:t>
            </a:r>
            <a:r>
              <a:rPr lang="en-US" smtClean="0"/>
              <a:t>Hjartåker</a:t>
            </a:r>
            <a:r>
              <a:rPr lang="en-US" dirty="0" smtClean="0"/>
              <a:t> </a:t>
            </a:r>
            <a:r>
              <a:rPr lang="en-US" dirty="0"/>
              <a:t>A, </a:t>
            </a:r>
            <a:r>
              <a:rPr lang="en-US" dirty="0" err="1"/>
              <a:t>Thelle</a:t>
            </a:r>
            <a:r>
              <a:rPr lang="en-US" dirty="0"/>
              <a:t> DS, Veierød MB. </a:t>
            </a:r>
            <a:r>
              <a:rPr lang="en-US" i="1" dirty="0" err="1"/>
              <a:t>Epidemiologiske</a:t>
            </a:r>
            <a:r>
              <a:rPr lang="en-US" i="1" dirty="0"/>
              <a:t> </a:t>
            </a:r>
            <a:r>
              <a:rPr lang="en-US" i="1" dirty="0" err="1"/>
              <a:t>og</a:t>
            </a:r>
            <a:r>
              <a:rPr lang="en-US" i="1" dirty="0"/>
              <a:t> </a:t>
            </a:r>
            <a:r>
              <a:rPr lang="en-US" i="1" dirty="0" err="1"/>
              <a:t>kliniske</a:t>
            </a:r>
            <a:r>
              <a:rPr lang="en-US" i="1" dirty="0"/>
              <a:t> </a:t>
            </a:r>
            <a:r>
              <a:rPr lang="en-US" i="1" dirty="0" err="1"/>
              <a:t>forskningsmetoder</a:t>
            </a:r>
            <a:r>
              <a:rPr lang="en-US" dirty="0"/>
              <a:t>. Oslo: </a:t>
            </a:r>
            <a:r>
              <a:rPr lang="en-US" dirty="0" err="1"/>
              <a:t>Gyldendal</a:t>
            </a:r>
            <a:r>
              <a:rPr lang="en-US" dirty="0"/>
              <a:t> </a:t>
            </a:r>
            <a:r>
              <a:rPr lang="en-US" dirty="0" err="1"/>
              <a:t>akademisk</a:t>
            </a:r>
            <a:r>
              <a:rPr lang="en-US" dirty="0"/>
              <a:t>; 2007. </a:t>
            </a:r>
            <a:r>
              <a:rPr lang="en-US" dirty="0">
                <a:hlinkClick r:id="rId2"/>
              </a:rPr>
              <a:t>https://www.med.uio.no/imb/forskning/publikasjoner/boker/2007/epidemiolgiske-kliniske-forskningsmetoder.html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30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150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Censoring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Exact time of endpoint not known</a:t>
            </a:r>
          </a:p>
          <a:p>
            <a:pPr lvl="1"/>
            <a:r>
              <a:rPr lang="en-US" dirty="0" smtClean="0"/>
              <a:t>Event of interest not observed for all subjects at end of study</a:t>
            </a:r>
          </a:p>
          <a:p>
            <a:r>
              <a:rPr lang="en-US" dirty="0" smtClean="0"/>
              <a:t>Survival </a:t>
            </a:r>
            <a:r>
              <a:rPr lang="en-US" dirty="0"/>
              <a:t>time only </a:t>
            </a:r>
            <a:r>
              <a:rPr lang="en-US" dirty="0">
                <a:solidFill>
                  <a:srgbClr val="FF0000"/>
                </a:solidFill>
              </a:rPr>
              <a:t>partly</a:t>
            </a:r>
            <a:r>
              <a:rPr lang="en-US" dirty="0"/>
              <a:t> </a:t>
            </a:r>
            <a:r>
              <a:rPr lang="en-US" dirty="0" smtClean="0"/>
              <a:t>known (e.g., “at least as large as”)</a:t>
            </a:r>
            <a:endParaRPr lang="en-US" dirty="0"/>
          </a:p>
          <a:p>
            <a:r>
              <a:rPr lang="en-US" dirty="0" smtClean="0"/>
              <a:t>Often due to data collected during a limited period of time</a:t>
            </a:r>
          </a:p>
          <a:p>
            <a:r>
              <a:rPr lang="en-US" dirty="0" smtClean="0"/>
              <a:t>Three main types</a:t>
            </a:r>
          </a:p>
          <a:p>
            <a:pPr lvl="1"/>
            <a:r>
              <a:rPr lang="en-US" dirty="0" smtClean="0"/>
              <a:t>Right-censoring</a:t>
            </a:r>
          </a:p>
          <a:p>
            <a:pPr lvl="1"/>
            <a:r>
              <a:rPr lang="en-US" dirty="0" smtClean="0"/>
              <a:t>Left-censoring</a:t>
            </a:r>
          </a:p>
          <a:p>
            <a:pPr lvl="1"/>
            <a:r>
              <a:rPr lang="en-US" dirty="0" smtClean="0"/>
              <a:t>Interval-censoring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090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Censoring, cont.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Right-censoring due to </a:t>
            </a:r>
            <a:r>
              <a:rPr lang="en-US" dirty="0" smtClean="0">
                <a:solidFill>
                  <a:srgbClr val="FF0000"/>
                </a:solidFill>
              </a:rPr>
              <a:t>study termination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loss to follow-up</a:t>
            </a:r>
          </a:p>
          <a:p>
            <a:r>
              <a:rPr lang="en-US" dirty="0" smtClean="0"/>
              <a:t>Several possible reasons for being lost to follow-up</a:t>
            </a:r>
          </a:p>
          <a:p>
            <a:pPr lvl="1"/>
            <a:r>
              <a:rPr lang="en-US" dirty="0" smtClean="0"/>
              <a:t>Not responding to questionnaires or attending scheduled hospital visits</a:t>
            </a:r>
          </a:p>
          <a:p>
            <a:pPr lvl="1"/>
            <a:r>
              <a:rPr lang="en-US" dirty="0"/>
              <a:t>Study withdrawal</a:t>
            </a:r>
          </a:p>
          <a:p>
            <a:pPr lvl="1"/>
            <a:r>
              <a:rPr lang="en-US" dirty="0" smtClean="0"/>
              <a:t>Moving or emigration</a:t>
            </a:r>
          </a:p>
          <a:p>
            <a:pPr lvl="1"/>
            <a:r>
              <a:rPr lang="en-US" dirty="0"/>
              <a:t>Death (by a cause other than that being studied)</a:t>
            </a:r>
            <a:endParaRPr lang="en-US" dirty="0" smtClean="0"/>
          </a:p>
          <a:p>
            <a:r>
              <a:rPr lang="en-US" dirty="0" smtClean="0"/>
              <a:t>A common phenomenon</a:t>
            </a:r>
          </a:p>
          <a:p>
            <a:pPr lvl="1"/>
            <a:r>
              <a:rPr lang="en-US" dirty="0" smtClean="0"/>
              <a:t>Routinely handled in survival analysis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728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Censoring, cont.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6</a:t>
            </a:fld>
            <a:endParaRPr lang="nb-NO"/>
          </a:p>
        </p:txBody>
      </p:sp>
      <p:cxnSp>
        <p:nvCxnSpPr>
          <p:cNvPr id="9" name="Rett pil 8"/>
          <p:cNvCxnSpPr/>
          <p:nvPr/>
        </p:nvCxnSpPr>
        <p:spPr>
          <a:xfrm>
            <a:off x="2700000" y="4320000"/>
            <a:ext cx="6840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linje 21"/>
          <p:cNvCxnSpPr/>
          <p:nvPr/>
        </p:nvCxnSpPr>
        <p:spPr>
          <a:xfrm>
            <a:off x="3960000" y="3960000"/>
            <a:ext cx="280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linje 22"/>
          <p:cNvCxnSpPr/>
          <p:nvPr/>
        </p:nvCxnSpPr>
        <p:spPr>
          <a:xfrm>
            <a:off x="7560000" y="3600000"/>
            <a:ext cx="136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linje 23"/>
          <p:cNvCxnSpPr/>
          <p:nvPr/>
        </p:nvCxnSpPr>
        <p:spPr>
          <a:xfrm>
            <a:off x="3240000" y="3240000"/>
            <a:ext cx="208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linje 24"/>
          <p:cNvCxnSpPr/>
          <p:nvPr/>
        </p:nvCxnSpPr>
        <p:spPr>
          <a:xfrm>
            <a:off x="4680000" y="2880000"/>
            <a:ext cx="352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Sylinder 26"/>
          <p:cNvSpPr txBox="1"/>
          <p:nvPr/>
        </p:nvSpPr>
        <p:spPr>
          <a:xfrm>
            <a:off x="5400000" y="5040000"/>
            <a:ext cx="1440000" cy="36000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 smtClean="0"/>
              <a:t>Observation time</a:t>
            </a:r>
          </a:p>
        </p:txBody>
      </p:sp>
      <p:sp>
        <p:nvSpPr>
          <p:cNvPr id="28" name="TekstSylinder 27"/>
          <p:cNvSpPr txBox="1"/>
          <p:nvPr/>
        </p:nvSpPr>
        <p:spPr>
          <a:xfrm>
            <a:off x="2700000" y="4860000"/>
            <a:ext cx="1080000" cy="36000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0" dirty="0" smtClean="0"/>
              <a:t>Start of study</a:t>
            </a:r>
          </a:p>
        </p:txBody>
      </p:sp>
      <p:sp>
        <p:nvSpPr>
          <p:cNvPr id="29" name="TekstSylinder 28"/>
          <p:cNvSpPr txBox="1"/>
          <p:nvPr/>
        </p:nvSpPr>
        <p:spPr>
          <a:xfrm>
            <a:off x="8460000" y="4860000"/>
            <a:ext cx="1080000" cy="36000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 smtClean="0"/>
              <a:t>End</a:t>
            </a:r>
            <a:r>
              <a:rPr lang="en-US" sz="1200" b="0" dirty="0" smtClean="0"/>
              <a:t> of study</a:t>
            </a:r>
          </a:p>
        </p:txBody>
      </p:sp>
      <p:sp>
        <p:nvSpPr>
          <p:cNvPr id="30" name="TekstSylinder 29"/>
          <p:cNvSpPr txBox="1"/>
          <p:nvPr/>
        </p:nvSpPr>
        <p:spPr>
          <a:xfrm>
            <a:off x="2880000" y="4500000"/>
            <a:ext cx="720000" cy="36000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0" dirty="0" smtClean="0"/>
              <a:t>0 years</a:t>
            </a:r>
          </a:p>
        </p:txBody>
      </p:sp>
      <p:sp>
        <p:nvSpPr>
          <p:cNvPr id="31" name="TekstSylinder 30"/>
          <p:cNvSpPr txBox="1"/>
          <p:nvPr/>
        </p:nvSpPr>
        <p:spPr>
          <a:xfrm>
            <a:off x="4320000" y="4500000"/>
            <a:ext cx="720000" cy="36000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 smtClean="0"/>
              <a:t>2</a:t>
            </a:r>
            <a:r>
              <a:rPr lang="en-US" sz="1200" b="0" dirty="0" smtClean="0"/>
              <a:t> years</a:t>
            </a:r>
          </a:p>
        </p:txBody>
      </p:sp>
      <p:sp>
        <p:nvSpPr>
          <p:cNvPr id="32" name="TekstSylinder 31"/>
          <p:cNvSpPr txBox="1"/>
          <p:nvPr/>
        </p:nvSpPr>
        <p:spPr>
          <a:xfrm>
            <a:off x="5760000" y="4500000"/>
            <a:ext cx="720000" cy="36000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 smtClean="0"/>
              <a:t>4</a:t>
            </a:r>
            <a:r>
              <a:rPr lang="en-US" sz="1200" b="0" dirty="0" smtClean="0"/>
              <a:t> years</a:t>
            </a:r>
          </a:p>
        </p:txBody>
      </p:sp>
      <p:cxnSp>
        <p:nvCxnSpPr>
          <p:cNvPr id="37" name="Rett linje 36"/>
          <p:cNvCxnSpPr/>
          <p:nvPr/>
        </p:nvCxnSpPr>
        <p:spPr>
          <a:xfrm>
            <a:off x="3240000" y="4248000"/>
            <a:ext cx="0" cy="14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tt linje 37"/>
          <p:cNvCxnSpPr/>
          <p:nvPr/>
        </p:nvCxnSpPr>
        <p:spPr>
          <a:xfrm>
            <a:off x="4680000" y="4248000"/>
            <a:ext cx="0" cy="14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tt linje 38"/>
          <p:cNvCxnSpPr/>
          <p:nvPr/>
        </p:nvCxnSpPr>
        <p:spPr>
          <a:xfrm>
            <a:off x="6120000" y="4248000"/>
            <a:ext cx="0" cy="14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tt linje 39"/>
          <p:cNvCxnSpPr/>
          <p:nvPr/>
        </p:nvCxnSpPr>
        <p:spPr>
          <a:xfrm>
            <a:off x="7560000" y="4248000"/>
            <a:ext cx="0" cy="14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linje 40"/>
          <p:cNvCxnSpPr/>
          <p:nvPr/>
        </p:nvCxnSpPr>
        <p:spPr>
          <a:xfrm>
            <a:off x="9000000" y="4248000"/>
            <a:ext cx="0" cy="14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Sylinder 43"/>
          <p:cNvSpPr txBox="1"/>
          <p:nvPr/>
        </p:nvSpPr>
        <p:spPr>
          <a:xfrm>
            <a:off x="7200000" y="4500000"/>
            <a:ext cx="720000" cy="36000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/>
              <a:t>6</a:t>
            </a:r>
            <a:r>
              <a:rPr lang="en-US" sz="1200" b="0" dirty="0" smtClean="0"/>
              <a:t> years</a:t>
            </a:r>
          </a:p>
        </p:txBody>
      </p:sp>
      <p:sp>
        <p:nvSpPr>
          <p:cNvPr id="45" name="TekstSylinder 44"/>
          <p:cNvSpPr txBox="1"/>
          <p:nvPr/>
        </p:nvSpPr>
        <p:spPr>
          <a:xfrm>
            <a:off x="8640000" y="4500000"/>
            <a:ext cx="720000" cy="36000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 smtClean="0"/>
              <a:t>8</a:t>
            </a:r>
            <a:r>
              <a:rPr lang="en-US" sz="1200" b="0" dirty="0" smtClean="0"/>
              <a:t> years</a:t>
            </a:r>
          </a:p>
        </p:txBody>
      </p:sp>
      <p:cxnSp>
        <p:nvCxnSpPr>
          <p:cNvPr id="46" name="Rett linje 45"/>
          <p:cNvCxnSpPr/>
          <p:nvPr/>
        </p:nvCxnSpPr>
        <p:spPr>
          <a:xfrm>
            <a:off x="3960000" y="4284000"/>
            <a:ext cx="0" cy="7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tt linje 46"/>
          <p:cNvCxnSpPr/>
          <p:nvPr/>
        </p:nvCxnSpPr>
        <p:spPr>
          <a:xfrm>
            <a:off x="6120000" y="2520000"/>
            <a:ext cx="280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tt linje 47"/>
          <p:cNvCxnSpPr/>
          <p:nvPr/>
        </p:nvCxnSpPr>
        <p:spPr>
          <a:xfrm>
            <a:off x="5400000" y="4284000"/>
            <a:ext cx="0" cy="7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tt linje 48"/>
          <p:cNvCxnSpPr/>
          <p:nvPr/>
        </p:nvCxnSpPr>
        <p:spPr>
          <a:xfrm>
            <a:off x="6840000" y="4284000"/>
            <a:ext cx="0" cy="7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tt linje 49"/>
          <p:cNvCxnSpPr/>
          <p:nvPr/>
        </p:nvCxnSpPr>
        <p:spPr>
          <a:xfrm>
            <a:off x="8280000" y="4284000"/>
            <a:ext cx="0" cy="7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tt linje 50"/>
          <p:cNvCxnSpPr/>
          <p:nvPr/>
        </p:nvCxnSpPr>
        <p:spPr>
          <a:xfrm>
            <a:off x="3240000" y="2160000"/>
            <a:ext cx="352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kstSylinder 51"/>
          <p:cNvSpPr txBox="1"/>
          <p:nvPr/>
        </p:nvSpPr>
        <p:spPr>
          <a:xfrm>
            <a:off x="4500000" y="1800000"/>
            <a:ext cx="1080000" cy="36000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900" b="0" dirty="0" smtClean="0"/>
              <a:t>Study participant 1</a:t>
            </a:r>
          </a:p>
        </p:txBody>
      </p:sp>
      <p:sp>
        <p:nvSpPr>
          <p:cNvPr id="53" name="TekstSylinder 52"/>
          <p:cNvSpPr txBox="1"/>
          <p:nvPr/>
        </p:nvSpPr>
        <p:spPr>
          <a:xfrm>
            <a:off x="7020000" y="2160000"/>
            <a:ext cx="1080000" cy="36000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900" b="0" dirty="0" smtClean="0"/>
              <a:t>Study participant 2</a:t>
            </a:r>
          </a:p>
        </p:txBody>
      </p:sp>
      <p:sp>
        <p:nvSpPr>
          <p:cNvPr id="54" name="TekstSylinder 53"/>
          <p:cNvSpPr txBox="1"/>
          <p:nvPr/>
        </p:nvSpPr>
        <p:spPr>
          <a:xfrm>
            <a:off x="5940000" y="2520000"/>
            <a:ext cx="1080000" cy="36000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900" b="0" dirty="0" smtClean="0"/>
              <a:t>Study participant 3</a:t>
            </a:r>
          </a:p>
        </p:txBody>
      </p:sp>
      <p:sp>
        <p:nvSpPr>
          <p:cNvPr id="55" name="TekstSylinder 54"/>
          <p:cNvSpPr txBox="1"/>
          <p:nvPr/>
        </p:nvSpPr>
        <p:spPr>
          <a:xfrm>
            <a:off x="3780000" y="2880000"/>
            <a:ext cx="1080000" cy="36000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900" b="0" dirty="0" smtClean="0"/>
              <a:t>Study participant 4</a:t>
            </a:r>
          </a:p>
        </p:txBody>
      </p:sp>
      <p:sp>
        <p:nvSpPr>
          <p:cNvPr id="56" name="TekstSylinder 55"/>
          <p:cNvSpPr txBox="1"/>
          <p:nvPr/>
        </p:nvSpPr>
        <p:spPr>
          <a:xfrm>
            <a:off x="7740000" y="3240000"/>
            <a:ext cx="1080000" cy="36000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900" b="0" dirty="0" smtClean="0"/>
              <a:t>Study participant 5</a:t>
            </a:r>
          </a:p>
        </p:txBody>
      </p:sp>
      <p:sp>
        <p:nvSpPr>
          <p:cNvPr id="57" name="TekstSylinder 56"/>
          <p:cNvSpPr txBox="1"/>
          <p:nvPr/>
        </p:nvSpPr>
        <p:spPr>
          <a:xfrm>
            <a:off x="4860000" y="3600000"/>
            <a:ext cx="1080000" cy="36000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900" b="0" dirty="0" smtClean="0"/>
              <a:t>Study participant 6</a:t>
            </a:r>
          </a:p>
        </p:txBody>
      </p:sp>
      <p:sp>
        <p:nvSpPr>
          <p:cNvPr id="8" name="Ellipse 7"/>
          <p:cNvSpPr>
            <a:spLocks noChangeAspect="1"/>
          </p:cNvSpPr>
          <p:nvPr/>
        </p:nvSpPr>
        <p:spPr>
          <a:xfrm>
            <a:off x="6768000" y="2088000"/>
            <a:ext cx="144000" cy="1440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Ellipse 41"/>
          <p:cNvSpPr>
            <a:spLocks noChangeAspect="1"/>
          </p:cNvSpPr>
          <p:nvPr/>
        </p:nvSpPr>
        <p:spPr>
          <a:xfrm>
            <a:off x="8928000" y="2448000"/>
            <a:ext cx="144000" cy="144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Ellipse 42"/>
          <p:cNvSpPr>
            <a:spLocks noChangeAspect="1"/>
          </p:cNvSpPr>
          <p:nvPr/>
        </p:nvSpPr>
        <p:spPr>
          <a:xfrm>
            <a:off x="8208000" y="2808000"/>
            <a:ext cx="144000" cy="1440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Ellipse 57"/>
          <p:cNvSpPr>
            <a:spLocks noChangeAspect="1"/>
          </p:cNvSpPr>
          <p:nvPr/>
        </p:nvSpPr>
        <p:spPr>
          <a:xfrm>
            <a:off x="5328000" y="3168000"/>
            <a:ext cx="144000" cy="144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Ellipse 58"/>
          <p:cNvSpPr>
            <a:spLocks noChangeAspect="1"/>
          </p:cNvSpPr>
          <p:nvPr/>
        </p:nvSpPr>
        <p:spPr>
          <a:xfrm>
            <a:off x="8928000" y="3528000"/>
            <a:ext cx="144000" cy="144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Ellipse 59"/>
          <p:cNvSpPr>
            <a:spLocks noChangeAspect="1"/>
          </p:cNvSpPr>
          <p:nvPr/>
        </p:nvSpPr>
        <p:spPr>
          <a:xfrm>
            <a:off x="6768000" y="3888000"/>
            <a:ext cx="144000" cy="1440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kstSylinder 9"/>
          <p:cNvSpPr txBox="1"/>
          <p:nvPr/>
        </p:nvSpPr>
        <p:spPr>
          <a:xfrm>
            <a:off x="1260000" y="1980000"/>
            <a:ext cx="1440000" cy="36000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b="0" dirty="0" smtClean="0"/>
              <a:t>Event of interest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1260000" y="2340000"/>
            <a:ext cx="1440000" cy="36000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dirty="0" smtClean="0"/>
              <a:t>Right-censoring</a:t>
            </a:r>
            <a:endParaRPr lang="en-US" sz="1200" b="0" dirty="0" smtClean="0"/>
          </a:p>
        </p:txBody>
      </p:sp>
      <p:sp>
        <p:nvSpPr>
          <p:cNvPr id="61" name="Ellipse 60"/>
          <p:cNvSpPr>
            <a:spLocks noChangeAspect="1"/>
          </p:cNvSpPr>
          <p:nvPr/>
        </p:nvSpPr>
        <p:spPr>
          <a:xfrm>
            <a:off x="1008000" y="2088000"/>
            <a:ext cx="144000" cy="1440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Ellipse 61"/>
          <p:cNvSpPr>
            <a:spLocks noChangeAspect="1"/>
          </p:cNvSpPr>
          <p:nvPr/>
        </p:nvSpPr>
        <p:spPr>
          <a:xfrm>
            <a:off x="1008000" y="2448000"/>
            <a:ext cx="144000" cy="144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3" name="Rett linje 12"/>
          <p:cNvCxnSpPr/>
          <p:nvPr/>
        </p:nvCxnSpPr>
        <p:spPr>
          <a:xfrm>
            <a:off x="9072000" y="2520000"/>
            <a:ext cx="13680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tt linje 62"/>
          <p:cNvCxnSpPr/>
          <p:nvPr/>
        </p:nvCxnSpPr>
        <p:spPr>
          <a:xfrm>
            <a:off x="9072000" y="3600000"/>
            <a:ext cx="20880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tt linje 63"/>
          <p:cNvCxnSpPr/>
          <p:nvPr/>
        </p:nvCxnSpPr>
        <p:spPr>
          <a:xfrm>
            <a:off x="5472000" y="3240000"/>
            <a:ext cx="6480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/>
          <p:cNvSpPr>
            <a:spLocks noChangeAspect="1"/>
          </p:cNvSpPr>
          <p:nvPr/>
        </p:nvSpPr>
        <p:spPr>
          <a:xfrm>
            <a:off x="3168000" y="4248000"/>
            <a:ext cx="144000" cy="144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Ellipse 64"/>
          <p:cNvSpPr>
            <a:spLocks noChangeAspect="1"/>
          </p:cNvSpPr>
          <p:nvPr/>
        </p:nvSpPr>
        <p:spPr>
          <a:xfrm>
            <a:off x="8928000" y="4248000"/>
            <a:ext cx="144000" cy="144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3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45" grpId="0"/>
      <p:bldP spid="7" grpId="0" animBg="1"/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Survival curves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Survival </a:t>
            </a:r>
            <a:r>
              <a:rPr lang="en-US" dirty="0" smtClean="0"/>
              <a:t>data useful to answer important questions</a:t>
            </a:r>
          </a:p>
          <a:p>
            <a:pPr lvl="1"/>
            <a:r>
              <a:rPr lang="en-US" dirty="0" smtClean="0"/>
              <a:t>Do people live longer today than 50 years ago?</a:t>
            </a:r>
          </a:p>
          <a:p>
            <a:pPr lvl="1"/>
            <a:r>
              <a:rPr lang="en-US" dirty="0" smtClean="0"/>
              <a:t>Has treatment of breast cancer improved with respect to survival?</a:t>
            </a:r>
          </a:p>
          <a:p>
            <a:pPr lvl="1"/>
            <a:r>
              <a:rPr lang="en-US" dirty="0"/>
              <a:t>Do patients live longer after treatment with a new drug?</a:t>
            </a:r>
            <a:endParaRPr lang="en-US" dirty="0" smtClean="0"/>
          </a:p>
          <a:p>
            <a:r>
              <a:rPr lang="en-US" dirty="0" smtClean="0"/>
              <a:t>Results from survival studies often presented by survival curves</a:t>
            </a:r>
          </a:p>
          <a:p>
            <a:pPr lvl="1"/>
            <a:r>
              <a:rPr lang="en-US" dirty="0" smtClean="0"/>
              <a:t>Displaying the proportion of subjects still “alive” after a certain time</a:t>
            </a:r>
          </a:p>
          <a:p>
            <a:pPr lvl="1"/>
            <a:r>
              <a:rPr lang="en-US" dirty="0" smtClean="0"/>
              <a:t>Starting at 1 (or 100%) since all subjects are “alive” at the starting point</a:t>
            </a:r>
          </a:p>
          <a:p>
            <a:pPr lvl="1"/>
            <a:r>
              <a:rPr lang="en-US" dirty="0" smtClean="0"/>
              <a:t>Declining towards 0 as more and more subjects reach the endpoint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482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 curves, 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419" y="1825625"/>
            <a:ext cx="5491162" cy="3660775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8</a:t>
            </a:fld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4068000" y="2304000"/>
            <a:ext cx="810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8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 curves, 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419" y="1825625"/>
            <a:ext cx="5491162" cy="3660775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01/21/2021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1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9</a:t>
            </a:fld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4068000" y="2304000"/>
            <a:ext cx="810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8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US - Overordnet – E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b="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US - Overordnet – ENG" id="{44D42A80-F62D-4E34-9289-0887D229E6EA}" vid="{F6CE70A2-DB41-43F6-942C-BCA637D97F5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OUS - Overordnet – ENG</Template>
  <TotalTime>21144</TotalTime>
  <Words>1563</Words>
  <Application>Microsoft Office PowerPoint</Application>
  <PresentationFormat>Egendefinert</PresentationFormat>
  <Paragraphs>325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30</vt:i4>
      </vt:variant>
    </vt:vector>
  </HeadingPairs>
  <TitlesOfParts>
    <vt:vector size="31" baseType="lpstr">
      <vt:lpstr>OUS - Overordnet – ENG</vt:lpstr>
      <vt:lpstr>Survival Analysis – Part 1</vt:lpstr>
      <vt:lpstr>Survival time</vt:lpstr>
      <vt:lpstr>Survival time, cont.</vt:lpstr>
      <vt:lpstr>Censoring</vt:lpstr>
      <vt:lpstr>Censoring, cont.</vt:lpstr>
      <vt:lpstr>Censoring, cont.</vt:lpstr>
      <vt:lpstr>Survival curves</vt:lpstr>
      <vt:lpstr>Survival curves, cont.</vt:lpstr>
      <vt:lpstr>Survival curves, cont.</vt:lpstr>
      <vt:lpstr>Median survival time</vt:lpstr>
      <vt:lpstr>Median survival time, cont.</vt:lpstr>
      <vt:lpstr>Median survival time, cont.</vt:lpstr>
      <vt:lpstr>Kaplan-Meier plot</vt:lpstr>
      <vt:lpstr>Kaplan-Meier plot, cont.</vt:lpstr>
      <vt:lpstr>Kaplan-Meier plot, cont.</vt:lpstr>
      <vt:lpstr>Kaplan-Meier plot, cont.</vt:lpstr>
      <vt:lpstr>Kaplan-Meier plot, cont.</vt:lpstr>
      <vt:lpstr>Kaplan-Meier plot, cont.</vt:lpstr>
      <vt:lpstr>Kaplan-Meier plot, cont.</vt:lpstr>
      <vt:lpstr>Kaplan-Meier plot, cont.</vt:lpstr>
      <vt:lpstr>Kaplan-Meier plot, cont.</vt:lpstr>
      <vt:lpstr>Log-rank test</vt:lpstr>
      <vt:lpstr>Log-rank test, cont.</vt:lpstr>
      <vt:lpstr>Log-rank test, cont.</vt:lpstr>
      <vt:lpstr>Example: Primary biliary cirrhosis</vt:lpstr>
      <vt:lpstr>Example: Primary biliary cirrhosis, cont.</vt:lpstr>
      <vt:lpstr>Example: Primary biliary cirrhosis, cont.</vt:lpstr>
      <vt:lpstr>Example: Primary biliary cirrhosis, cont.</vt:lpstr>
      <vt:lpstr>Example: Primary biliary cirrhosis, cont.</vt:lpstr>
      <vt:lpstr>References</vt:lpstr>
    </vt:vector>
  </TitlesOfParts>
  <Company>Oslo universitetssykehus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Nina Gunnes</dc:creator>
  <cp:lastModifiedBy>Nina Gunnes</cp:lastModifiedBy>
  <cp:revision>4038</cp:revision>
  <cp:lastPrinted>2019-09-03T08:42:04Z</cp:lastPrinted>
  <dcterms:created xsi:type="dcterms:W3CDTF">2019-06-26T08:58:56Z</dcterms:created>
  <dcterms:modified xsi:type="dcterms:W3CDTF">2021-01-21T08:25:11Z</dcterms:modified>
</cp:coreProperties>
</file>